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7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9794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ffordablelearning.sfsu.edu" TargetMode="External"/><Relationship Id="rId4" Type="http://schemas.openxmlformats.org/officeDocument/2006/relationships/hyperlink" Target="mailto:gcdeare@mail.sfsu.edu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SFSU’s OER Faculty Ambassador Program: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206650" y="1738075"/>
            <a:ext cx="89373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300"/>
              <a:t>Helping Faculty Members Adopt and Customize FREE Open-Sourced Textbooks and Course Materials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3504" y="3933168"/>
            <a:ext cx="65327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43613"/>
            <a:r>
              <a:rPr lang="en-US" altLang="en-US" b="1" dirty="0">
                <a:solidFill>
                  <a:prstClr val="white">
                    <a:lumMod val="85000"/>
                  </a:prstClr>
                </a:solidFill>
              </a:rPr>
              <a:t>Except where otherwise noted this work is licensed under a </a:t>
            </a:r>
          </a:p>
          <a:p>
            <a:pPr algn="ctr" defTabSz="543613"/>
            <a:r>
              <a:rPr lang="en-US" altLang="en-US" b="1" dirty="0">
                <a:solidFill>
                  <a:prstClr val="white">
                    <a:lumMod val="85000"/>
                  </a:prstClr>
                </a:solidFill>
              </a:rPr>
              <a:t>Creative Commons Attribution-</a:t>
            </a:r>
            <a:r>
              <a:rPr lang="en-US" altLang="en-US" b="1" dirty="0" err="1">
                <a:solidFill>
                  <a:prstClr val="white">
                    <a:lumMod val="85000"/>
                  </a:prstClr>
                </a:solidFill>
              </a:rPr>
              <a:t>NonCommercial</a:t>
            </a:r>
            <a:r>
              <a:rPr lang="en-US" altLang="en-US" b="1" dirty="0">
                <a:solidFill>
                  <a:prstClr val="white">
                    <a:lumMod val="85000"/>
                  </a:prstClr>
                </a:solidFill>
              </a:rPr>
              <a:t>-</a:t>
            </a:r>
            <a:r>
              <a:rPr lang="en-US" altLang="en-US" b="1" dirty="0" err="1">
                <a:solidFill>
                  <a:prstClr val="white">
                    <a:lumMod val="85000"/>
                  </a:prstClr>
                </a:solidFill>
              </a:rPr>
              <a:t>ShareAlike</a:t>
            </a:r>
            <a:r>
              <a:rPr lang="en-US" altLang="en-US" b="1" dirty="0">
                <a:solidFill>
                  <a:prstClr val="white">
                    <a:lumMod val="85000"/>
                  </a:prstClr>
                </a:solidFill>
              </a:rPr>
              <a:t> 4.0 International License  </a:t>
            </a:r>
            <a:endParaRPr lang="en-US" altLang="en-US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6" name="Picture 5" descr="by-nc-sa%202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39" y="3465294"/>
            <a:ext cx="1403183" cy="46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99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Have you ever had a student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222222"/>
              </a:buClr>
              <a:buSzPct val="100000"/>
              <a:buFont typeface="Arial"/>
            </a:pPr>
            <a:r>
              <a:rPr lang="en" sz="225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Voice concerns about the costs of textbooks and/or course materials? </a:t>
            </a:r>
          </a:p>
          <a:p>
            <a:pPr marL="457200" lvl="0" indent="-381000" rtl="0">
              <a:spcBef>
                <a:spcPts val="0"/>
              </a:spcBef>
              <a:buClr>
                <a:srgbClr val="222222"/>
              </a:buClr>
              <a:buSzPct val="100000"/>
              <a:buFont typeface="Arial"/>
            </a:pPr>
            <a:r>
              <a:rPr lang="en" sz="225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Struggle in class because they were unable to purchase the textbook or access course materials right away?</a:t>
            </a:r>
          </a:p>
          <a:p>
            <a:pPr marL="457200" lvl="0" indent="-381000" rtl="0">
              <a:spcBef>
                <a:spcPts val="0"/>
              </a:spcBef>
              <a:buClr>
                <a:srgbClr val="222222"/>
              </a:buClr>
              <a:buSzPct val="100000"/>
              <a:buFont typeface="Arial"/>
            </a:pPr>
            <a:r>
              <a:rPr lang="en" sz="225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Express frustrations about the exorbitant costs of NEW edition textbooks that contain minimal changes or updates, although less expensive earlier editions are available?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3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Screen Shot 2017-08-21 at 4.00.0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575" y="744077"/>
            <a:ext cx="7395300" cy="462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99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Yes? No? Unsure? You Should Kno</a:t>
            </a:r>
            <a:r>
              <a:rPr lang="en"/>
              <a:t>w:</a:t>
            </a:r>
          </a:p>
        </p:txBody>
      </p:sp>
      <p:pic>
        <p:nvPicPr>
          <p:cNvPr id="4" name="Picture 3" descr="by-nc-sa%202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25" y="510140"/>
            <a:ext cx="1403183" cy="46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Screen Shot 2017-08-21 at 4.00.15 PM.png"/>
          <p:cNvPicPr preferRelativeResize="0"/>
          <p:nvPr/>
        </p:nvPicPr>
        <p:blipFill rotWithShape="1">
          <a:blip r:embed="rId3">
            <a:alphaModFix/>
          </a:blip>
          <a:srcRect t="5035" b="4719"/>
          <a:stretch/>
        </p:blipFill>
        <p:spPr>
          <a:xfrm>
            <a:off x="72324" y="173352"/>
            <a:ext cx="9144000" cy="491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y-nc-sa%202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23" y="407289"/>
            <a:ext cx="1403183" cy="46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99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Great News: OER Offers Many Solutions!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212121"/>
                </a:solidFill>
              </a:rPr>
              <a:t>Open Educational Resources (OER) are teaching and learning materials that can be </a:t>
            </a:r>
            <a:r>
              <a:rPr lang="en" sz="2000" b="1" dirty="0">
                <a:solidFill>
                  <a:srgbClr val="212121"/>
                </a:solidFill>
              </a:rPr>
              <a:t>freely used and reused without cost</a:t>
            </a:r>
            <a:r>
              <a:rPr lang="en" sz="2000" dirty="0">
                <a:solidFill>
                  <a:srgbClr val="212121"/>
                </a:solidFill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212121"/>
                </a:solidFill>
              </a:rPr>
              <a:t>Instructors have found benefits beyond affordability; OER Materials:</a:t>
            </a:r>
          </a:p>
          <a:p>
            <a:pPr marL="457200" lvl="0" indent="-228600" rtl="0">
              <a:lnSpc>
                <a:spcPct val="50000"/>
              </a:lnSpc>
              <a:spcBef>
                <a:spcPts val="0"/>
              </a:spcBef>
              <a:buClr>
                <a:srgbClr val="212121"/>
              </a:buClr>
            </a:pPr>
            <a:r>
              <a:rPr lang="en" dirty="0">
                <a:solidFill>
                  <a:schemeClr val="dk2"/>
                </a:solidFill>
              </a:rPr>
              <a:t>Encourage students to use the materials </a:t>
            </a:r>
          </a:p>
          <a:p>
            <a:pPr marL="457200" lvl="0" indent="-228600" rtl="0">
              <a:lnSpc>
                <a:spcPct val="50000"/>
              </a:lnSpc>
              <a:spcBef>
                <a:spcPts val="0"/>
              </a:spcBef>
              <a:buClr>
                <a:srgbClr val="212121"/>
              </a:buClr>
            </a:pPr>
            <a:r>
              <a:rPr lang="en" dirty="0">
                <a:solidFill>
                  <a:schemeClr val="dk2"/>
                </a:solidFill>
              </a:rPr>
              <a:t>Are engaging, empowering, and equitable</a:t>
            </a:r>
          </a:p>
          <a:p>
            <a:pPr marL="457200" lvl="0" indent="-228600" rtl="0">
              <a:lnSpc>
                <a:spcPct val="50000"/>
              </a:lnSpc>
              <a:spcBef>
                <a:spcPts val="0"/>
              </a:spcBef>
              <a:buClr>
                <a:schemeClr val="dk2"/>
              </a:buClr>
            </a:pPr>
            <a:r>
              <a:rPr lang="en" dirty="0">
                <a:solidFill>
                  <a:schemeClr val="dk2"/>
                </a:solidFill>
              </a:rPr>
              <a:t>Are more relevant, up-to-date, and diverse</a:t>
            </a:r>
          </a:p>
          <a:p>
            <a:pPr marL="457200" lvl="0" indent="-228600" rtl="0">
              <a:lnSpc>
                <a:spcPct val="50000"/>
              </a:lnSpc>
              <a:spcBef>
                <a:spcPts val="0"/>
              </a:spcBef>
              <a:buClr>
                <a:schemeClr val="dk2"/>
              </a:buClr>
            </a:pPr>
            <a:r>
              <a:rPr lang="en" dirty="0">
                <a:solidFill>
                  <a:schemeClr val="dk2"/>
                </a:solidFill>
              </a:rPr>
              <a:t>Give students greater flexibility when delivered online</a:t>
            </a:r>
          </a:p>
          <a:p>
            <a:pPr marL="457200" lvl="0" indent="-228600" rtl="0">
              <a:lnSpc>
                <a:spcPct val="50000"/>
              </a:lnSpc>
              <a:spcBef>
                <a:spcPts val="0"/>
              </a:spcBef>
              <a:buClr>
                <a:schemeClr val="dk2"/>
              </a:buClr>
            </a:pPr>
            <a:r>
              <a:rPr lang="en" dirty="0">
                <a:solidFill>
                  <a:schemeClr val="dk2"/>
                </a:solidFill>
              </a:rPr>
              <a:t>Allow faculty to customize their courses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21212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3" descr="by-nc-sa%202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25" y="4444646"/>
            <a:ext cx="1403183" cy="46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99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 smtClean="0"/>
              <a:t>Wonderful</a:t>
            </a:r>
            <a:r>
              <a:rPr lang="en" sz="2800" dirty="0" smtClean="0"/>
              <a:t>, </a:t>
            </a:r>
            <a:r>
              <a:rPr lang="en" sz="2800" dirty="0"/>
              <a:t>But Where Do I Even Begin??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50" dirty="0">
                <a:solidFill>
                  <a:srgbClr val="000000"/>
                </a:solidFill>
              </a:rPr>
              <a:t>OER Faculty Ambassadors Can Show You How to:</a:t>
            </a:r>
          </a:p>
          <a:p>
            <a:pPr marL="457200" lvl="0" indent="-368300" rtl="0">
              <a:lnSpc>
                <a:spcPct val="7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50" dirty="0">
                <a:solidFill>
                  <a:srgbClr val="000000"/>
                </a:solidFill>
              </a:rPr>
              <a:t>Eliminate (or greatly reduce) the high costs of textbooks and/or course materials for students by adopting OER materials</a:t>
            </a:r>
          </a:p>
          <a:p>
            <a:pPr marL="457200" lvl="0" indent="-368300" rtl="0">
              <a:lnSpc>
                <a:spcPct val="7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50" dirty="0">
                <a:solidFill>
                  <a:srgbClr val="000000"/>
                </a:solidFill>
              </a:rPr>
              <a:t>Customize  course content and/or materials </a:t>
            </a:r>
          </a:p>
          <a:p>
            <a:pPr marL="457200" lvl="0" indent="-368300" rtl="0">
              <a:lnSpc>
                <a:spcPct val="7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50" dirty="0">
                <a:solidFill>
                  <a:srgbClr val="000000"/>
                </a:solidFill>
              </a:rPr>
              <a:t>Promote your own individual teaching </a:t>
            </a:r>
            <a:r>
              <a:rPr lang="en" sz="2050" dirty="0" smtClean="0">
                <a:solidFill>
                  <a:srgbClr val="000000"/>
                </a:solidFill>
              </a:rPr>
              <a:t>practices</a:t>
            </a:r>
            <a:r>
              <a:rPr lang="en-US" sz="2050" dirty="0" smtClean="0">
                <a:solidFill>
                  <a:srgbClr val="000000"/>
                </a:solidFill>
              </a:rPr>
              <a:t> </a:t>
            </a:r>
            <a:r>
              <a:rPr lang="en" sz="2050" dirty="0" smtClean="0">
                <a:solidFill>
                  <a:srgbClr val="000000"/>
                </a:solidFill>
              </a:rPr>
              <a:t>(Academic </a:t>
            </a:r>
            <a:r>
              <a:rPr lang="en" sz="2050" dirty="0">
                <a:solidFill>
                  <a:srgbClr val="000000"/>
                </a:solidFill>
              </a:rPr>
              <a:t>Freedom!)</a:t>
            </a:r>
          </a:p>
          <a:p>
            <a:pPr marL="457200" lvl="0" indent="-368300" rtl="0">
              <a:lnSpc>
                <a:spcPct val="7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50" dirty="0">
                <a:solidFill>
                  <a:srgbClr val="000000"/>
                </a:solidFill>
              </a:rPr>
              <a:t>Provide immediate access to course materials on the very first day of instruction.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3" descr="by-nc-sa%202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25" y="4435653"/>
            <a:ext cx="1403183" cy="46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99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Want to Know More?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</a:rPr>
              <a:t>Visit: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http://affordablelearning.sfsu.edu</a:t>
            </a:r>
            <a:r>
              <a:rPr lang="en" sz="2400" dirty="0">
                <a:solidFill>
                  <a:srgbClr val="000000"/>
                </a:solidFill>
              </a:rPr>
              <a:t>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</a:rPr>
              <a:t>Contact an OER Faculty Ambassador Directly: 		</a:t>
            </a:r>
            <a:r>
              <a:rPr lang="en" sz="2400" dirty="0" smtClean="0">
                <a:solidFill>
                  <a:srgbClr val="000000"/>
                </a:solidFill>
              </a:rPr>
              <a:t> </a:t>
            </a:r>
            <a:r>
              <a:rPr lang="en" sz="2400" dirty="0">
                <a:solidFill>
                  <a:srgbClr val="000000"/>
                </a:solidFill>
              </a:rPr>
              <a:t>Gavin Deare: </a:t>
            </a:r>
            <a:r>
              <a:rPr lang="en" sz="2400" u="sng" dirty="0">
                <a:solidFill>
                  <a:schemeClr val="hlink"/>
                </a:solidFill>
                <a:hlinkClick r:id="rId4"/>
              </a:rPr>
              <a:t>gcdeare@mail.sfsu.edu</a:t>
            </a:r>
            <a:r>
              <a:rPr lang="en" sz="2400" dirty="0">
                <a:solidFill>
                  <a:srgbClr val="000000"/>
                </a:solidFill>
              </a:rPr>
              <a:t>  (Office in SCI 332)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</a:rPr>
              <a:t>Attend an Upcoming OER Workshop or Info Lunch (Free Food!) 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265</Words>
  <Application>Microsoft Macintosh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Raleway</vt:lpstr>
      <vt:lpstr>Source Sans Pro</vt:lpstr>
      <vt:lpstr>Plum</vt:lpstr>
      <vt:lpstr>SFSU’s OER Faculty Ambassador Program:</vt:lpstr>
      <vt:lpstr>Have you ever had a student</vt:lpstr>
      <vt:lpstr>Yes? No? Unsure? You Should Know:</vt:lpstr>
      <vt:lpstr>PowerPoint Presentation</vt:lpstr>
      <vt:lpstr>Great News: OER Offers Many Solutions!  </vt:lpstr>
      <vt:lpstr>Wonderful, But Where Do I Even Begin?? </vt:lpstr>
      <vt:lpstr>Want to Know More?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SFSU’s OER Faculty Ambassador Program:</dc:title>
  <cp:lastModifiedBy>Gavin Deare</cp:lastModifiedBy>
  <cp:revision>4</cp:revision>
  <dcterms:modified xsi:type="dcterms:W3CDTF">2017-08-22T02:15:58Z</dcterms:modified>
</cp:coreProperties>
</file>